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4" r:id="rId6"/>
    <p:sldId id="258" r:id="rId7"/>
    <p:sldId id="259" r:id="rId8"/>
    <p:sldId id="261" r:id="rId9"/>
    <p:sldId id="278" r:id="rId10"/>
    <p:sldId id="262" r:id="rId11"/>
    <p:sldId id="263" r:id="rId12"/>
    <p:sldId id="269" r:id="rId13"/>
    <p:sldId id="27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86BA08-32A5-4FDD-B438-12EB244F5043}" type="datetimeFigureOut">
              <a:rPr lang="pt-BR" smtClean="0"/>
              <a:pPr/>
              <a:t>30/04/2016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80D4E5-BFA9-449B-94B9-8FFBD09F8B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Inconstitucionalidade de Lei Municipal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Severino </a:t>
            </a:r>
            <a:r>
              <a:rPr lang="pt-BR" dirty="0" err="1" smtClean="0"/>
              <a:t>Cezário</a:t>
            </a:r>
            <a:r>
              <a:rPr lang="pt-BR" dirty="0" smtClean="0"/>
              <a:t> Vieira  </a:t>
            </a:r>
          </a:p>
          <a:p>
            <a:pPr algn="ctr"/>
            <a:r>
              <a:rPr lang="pt-BR" dirty="0" smtClean="0"/>
              <a:t>(Vereador de Moreno – PE)</a:t>
            </a:r>
          </a:p>
          <a:p>
            <a:endParaRPr lang="pt-BR" dirty="0"/>
          </a:p>
        </p:txBody>
      </p:sp>
      <p:pic>
        <p:nvPicPr>
          <p:cNvPr id="23554" name="Picture 2" descr="http://mw2.google.com/mw-panoramio/photos/medium/9891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7"/>
            <a:ext cx="8100392" cy="3645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dirty="0" smtClean="0"/>
              <a:t>Controle de constitucionalidade de leis municipais em face à Constituição Federal.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dirty="0" smtClean="0">
                <a:latin typeface="Calibri" pitchFamily="34" charset="0"/>
              </a:rPr>
              <a:t>A possibilidade de controle da constitucionalidade de lei municipal perante a Constituição Federal é uma questão extremamente peculiar, em decorrência das discussões por inúmeras vezes suscitadas na doutrina e na jurisprudência.</a:t>
            </a:r>
          </a:p>
          <a:p>
            <a:pPr algn="just">
              <a:buNone/>
            </a:pPr>
            <a:endParaRPr lang="pt-BR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Calibri" pitchFamily="34" charset="0"/>
              </a:rPr>
              <a:t>	Como já foi dito o controle de constitucionalidade divide-se em preventivo ou repressivo. A nós caberá a analise somente do controle repressivo, tendo em vista que o controle preventivo não traz grandes indagações no âmbito municipal, já que o controle preventivo que existe em nível federal é seguido pela respectiva Casa Legislativa de todas as esferas.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dirty="0" smtClean="0"/>
              <a:t>Controle de constitucionalidade de leis municipais em face à Constituição Federal.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7332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pt-BR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dirty="0" smtClean="0">
                <a:latin typeface="Calibri" pitchFamily="34" charset="0"/>
              </a:rPr>
              <a:t>Controle  Repressivo de normas municipais perante à CF se subdivide em difuso e abstrato:</a:t>
            </a:r>
          </a:p>
          <a:p>
            <a:pPr algn="just">
              <a:buNone/>
            </a:pPr>
            <a:endParaRPr lang="pt-BR" sz="2000" dirty="0" smtClean="0">
              <a:latin typeface="Calibri" pitchFamily="34" charset="0"/>
            </a:endParaRPr>
          </a:p>
          <a:p>
            <a:pPr algn="just"/>
            <a:r>
              <a:rPr lang="pt-BR" sz="2000" dirty="0" smtClean="0">
                <a:latin typeface="Calibri" pitchFamily="34" charset="0"/>
              </a:rPr>
              <a:t>O controle DIFUSO dos atos normativos municipais tem como objeto de controle uma lei ou um ato normativo municipal e parâmetro ou paradigma de constitucionalidade tanto a Constituição Federal, quanto a Constituição Estadual do respectivo Estado-membro onde está situado o Município e até mesmo a própria Lei Orgânica do Município, que será exercida por qualquer juiz ou tribunal. Evidentemente que levada em consideração a respectiva competência processual.</a:t>
            </a:r>
          </a:p>
          <a:p>
            <a:pPr algn="just"/>
            <a:endParaRPr lang="pt-BR" sz="2000" dirty="0" smtClean="0">
              <a:latin typeface="Calibri" pitchFamily="34" charset="0"/>
            </a:endParaRPr>
          </a:p>
          <a:p>
            <a:pPr algn="just"/>
            <a:r>
              <a:rPr lang="pt-BR" sz="2100" dirty="0" smtClean="0">
                <a:latin typeface="Calibri" pitchFamily="34" charset="0"/>
              </a:rPr>
              <a:t>O controle difuso caracteriza-se pela permissão a todo e qualquer juiz ou tribunal realizar no caso concreto a análise sobre a compatibilidade do ordenamento jurídico com a Constituição.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dirty="0" smtClean="0"/>
              <a:t> Controle Abstrato (Concentrado).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200" dirty="0" smtClean="0"/>
          </a:p>
          <a:p>
            <a:pPr algn="just">
              <a:buNone/>
            </a:pPr>
            <a:r>
              <a:rPr lang="pt-BR" sz="2200" dirty="0" smtClean="0"/>
              <a:t>	</a:t>
            </a:r>
          </a:p>
          <a:p>
            <a:pPr algn="just">
              <a:buNone/>
            </a:pPr>
            <a:endParaRPr lang="pt-BR" sz="2200" dirty="0" smtClean="0"/>
          </a:p>
          <a:p>
            <a:pPr algn="just">
              <a:buNone/>
            </a:pPr>
            <a:r>
              <a:rPr lang="pt-BR" sz="2200" dirty="0" smtClean="0"/>
              <a:t>	</a:t>
            </a:r>
            <a:r>
              <a:rPr lang="pt-BR" sz="2200" dirty="0" smtClean="0">
                <a:latin typeface="Calibri" pitchFamily="34" charset="0"/>
              </a:rPr>
              <a:t>Controle Abstrato (Concentrado): </a:t>
            </a:r>
            <a:r>
              <a:rPr lang="pt-BR" sz="2400" dirty="0" smtClean="0">
                <a:latin typeface="Calibri" pitchFamily="34" charset="0"/>
              </a:rPr>
              <a:t> procura-se obter a declaração de inconstitucionalidade de lei ou de ato normativo em tese, independentemente da existência de um caso concreto, visando-se à obtenção da invalidação da lei, a fim de garantir-se a segurança das relações jurídicas, que não podem ser baseadas em normas inconstitucionais. </a:t>
            </a:r>
          </a:p>
          <a:p>
            <a:pPr marL="539496" indent="-457200" algn="just">
              <a:buAutoNum type="alphaLcParenR"/>
            </a:pPr>
            <a:endParaRPr lang="pt-BR" sz="2200" dirty="0" smtClean="0"/>
          </a:p>
          <a:p>
            <a:pPr marL="539496" indent="-457200" algn="just">
              <a:buNone/>
            </a:pPr>
            <a:endParaRPr lang="pt-BR" sz="22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600" dirty="0" smtClean="0"/>
              <a:t>Controle de constitucionalidade de leis municipais em face à Constituição Federal.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200" dirty="0" smtClean="0"/>
          </a:p>
          <a:p>
            <a:pPr>
              <a:buNone/>
            </a:pPr>
            <a:r>
              <a:rPr lang="pt-BR" sz="2200" dirty="0" smtClean="0"/>
              <a:t>	</a:t>
            </a:r>
          </a:p>
          <a:p>
            <a:pPr>
              <a:buNone/>
            </a:pPr>
            <a:r>
              <a:rPr lang="pt-BR" sz="2200" dirty="0" smtClean="0">
                <a:latin typeface="Calibri" pitchFamily="34" charset="0"/>
              </a:rPr>
              <a:t>Controle Abstrato:  O que fazer? </a:t>
            </a:r>
          </a:p>
          <a:p>
            <a:pPr>
              <a:buNone/>
            </a:pPr>
            <a:r>
              <a:rPr lang="pt-BR" sz="2200" dirty="0" smtClean="0">
                <a:latin typeface="Calibri" pitchFamily="34" charset="0"/>
              </a:rPr>
              <a:t>   </a:t>
            </a:r>
          </a:p>
          <a:p>
            <a:pPr>
              <a:buNone/>
            </a:pPr>
            <a:r>
              <a:rPr lang="pt-BR" sz="2200" dirty="0" smtClean="0">
                <a:latin typeface="Calibri" pitchFamily="34" charset="0"/>
              </a:rPr>
              <a:t>	S</a:t>
            </a:r>
            <a:r>
              <a:rPr lang="pt-BR" sz="2400" dirty="0" smtClean="0">
                <a:latin typeface="Calibri" pitchFamily="34" charset="0"/>
              </a:rPr>
              <a:t>omente através do Recurso Extraordinário, conforme dispõe o art. 102, inc. III da CF/88 e desde que presente o requisito de admissibilidade da repercussão geral (art. 103, § 3º da CF/88).</a:t>
            </a:r>
          </a:p>
          <a:p>
            <a:pPr algn="just">
              <a:buNone/>
            </a:pPr>
            <a:endParaRPr lang="pt-BR" sz="2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1600" dirty="0" smtClean="0">
                <a:latin typeface="Calibri" pitchFamily="34" charset="0"/>
              </a:rPr>
              <a:t>	“</a:t>
            </a:r>
            <a:r>
              <a:rPr lang="pt-BR" sz="1800" dirty="0" smtClean="0">
                <a:latin typeface="Calibri" pitchFamily="34" charset="0"/>
              </a:rPr>
              <a:t>Art. 103. Podem propor a ação direta de inconstitucionalidade e a ação declaratória de constitucionalidade: § 3º Quando o Supremo Tribunal Federal apreciar a inconstitucionalidade, em tese, de norma legal ou ato normativo, citará, previamente, o Advogado-Geral da União, que defenderá o ato ou texto impugnado”.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Município na CF de 88...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O Estado brasileiro é denominado República Federativa do Brasil. Nesta assertiva está abrangida, além da forma de governo – República, também a forma de Estado – Federação. </a:t>
            </a:r>
          </a:p>
          <a:p>
            <a:pPr algn="just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Calibri" pitchFamily="34" charset="0"/>
              </a:rPr>
              <a:t>	Assim, a Constituição de 1988 consagra o sistema federativo através do seu artigo 1º, </a:t>
            </a:r>
            <a:r>
              <a:rPr lang="pt-BR" sz="2800" dirty="0" err="1" smtClean="0">
                <a:latin typeface="Calibri" pitchFamily="34" charset="0"/>
              </a:rPr>
              <a:t>verbis</a:t>
            </a:r>
            <a:r>
              <a:rPr lang="pt-BR" sz="2800" dirty="0" smtClean="0">
                <a:latin typeface="Calibri" pitchFamily="34" charset="0"/>
              </a:rPr>
              <a:t>: “A República Federativa do Brasil, formada pela união indissolúvel dos Estados e Municípios e do Distrito Federal, constitui-se em Estado Democrático de Direito”, e no mesmo sentido, o art. 18 disciplina que “A organização político-administrativa da República Federativa do Brasil compreende a União, os Estados, o Distrito Federal e os Municípios,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todos autônomos</a:t>
            </a:r>
            <a:r>
              <a:rPr lang="pt-BR" sz="2800" dirty="0" smtClean="0">
                <a:latin typeface="Calibri" pitchFamily="34" charset="0"/>
              </a:rPr>
              <a:t>, nos termos desta Constituição”. 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Município na CF de 88...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t-BR" sz="2800" dirty="0" smtClean="0"/>
              <a:t>	AUTONOMIA MUNICIPAL</a:t>
            </a:r>
          </a:p>
          <a:p>
            <a:pPr algn="just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800" dirty="0" smtClean="0">
                <a:latin typeface="Calibri" pitchFamily="34" charset="0"/>
              </a:rPr>
              <a:t>	A Constituição de 1988 consagrou em seus artigos 18 e 29 a autonomia municipal, cujas características são: a tríplice capacidade de auto-organização, legislação própria, autogoverno e autoadministração. </a:t>
            </a:r>
          </a:p>
          <a:p>
            <a:pPr algn="just">
              <a:buNone/>
            </a:pPr>
            <a:r>
              <a:rPr lang="pt-BR" sz="2800" dirty="0" smtClean="0">
                <a:latin typeface="Calibri" pitchFamily="34" charset="0"/>
              </a:rPr>
              <a:t> </a:t>
            </a:r>
          </a:p>
          <a:p>
            <a:pPr algn="just">
              <a:buNone/>
            </a:pPr>
            <a:r>
              <a:rPr lang="pt-BR" sz="2800" b="1" dirty="0" smtClean="0">
                <a:latin typeface="Calibri" pitchFamily="34" charset="0"/>
              </a:rPr>
              <a:t>	Art. 18</a:t>
            </a:r>
            <a:r>
              <a:rPr lang="pt-BR" sz="2800" dirty="0" smtClean="0">
                <a:latin typeface="Calibri" pitchFamily="34" charset="0"/>
              </a:rPr>
              <a:t>. A organização político-administrativa da República Federativa do Brasil compreende a União, os Estados, o Distrito Federal e os Municípios,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</a:rPr>
              <a:t>todos autônomos</a:t>
            </a:r>
            <a:r>
              <a:rPr lang="pt-BR" sz="2800" dirty="0" smtClean="0">
                <a:latin typeface="Calibri" pitchFamily="34" charset="0"/>
              </a:rPr>
              <a:t>, nos termos desta Constituição.</a:t>
            </a:r>
          </a:p>
          <a:p>
            <a:pPr algn="just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800" b="1" dirty="0" smtClean="0">
                <a:latin typeface="Calibri" pitchFamily="34" charset="0"/>
              </a:rPr>
              <a:t>	Art. 29</a:t>
            </a:r>
            <a:r>
              <a:rPr lang="pt-BR" sz="2800" dirty="0" smtClean="0">
                <a:latin typeface="Calibri" pitchFamily="34" charset="0"/>
              </a:rPr>
              <a:t>. O Município reger-se-á por lei orgânica, votada em dois turnos, com o interstício mínimo de dez dias, e aprovada por dois terços dos membros da Câmara Municipal, que a promulgará, atendidos os princípios estabelecidos nesta Constituição, na Constituição do respectivo Estado e os seguintes preceitos.</a:t>
            </a:r>
            <a:r>
              <a:rPr lang="pt-BR" sz="2800" dirty="0" smtClean="0"/>
              <a:t>	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Município na CF de 88...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	AUTONOMIA MUNICIPAL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	</a:t>
            </a:r>
            <a:r>
              <a:rPr lang="pt-BR" sz="2000" dirty="0" smtClean="0">
                <a:latin typeface="Calibri" pitchFamily="34" charset="0"/>
              </a:rPr>
              <a:t>O município auto organiza-se através de sua Lei Orgânica Municipal, posteriormente, por meio da edição de leis municipais; autogoverna-se mediante a eleição direta de seu prefeito, Vice-prefeito e vereadores, sem qualquer ingerência dos Governos Federal e Estadual; e, finalmente, auto-administra-se, no exercício de suas competências administrativas, tributárias e legislativas, diretamente conferidas pela Constituição Federal.</a:t>
            </a:r>
          </a:p>
          <a:p>
            <a:pPr algn="just">
              <a:buNone/>
            </a:pPr>
            <a:r>
              <a:rPr lang="pt-BR" sz="2000" dirty="0" smtClean="0"/>
              <a:t>	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Controle de Constitucionalidade</a:t>
            </a:r>
            <a:br>
              <a:rPr lang="pt-BR" dirty="0" smtClean="0"/>
            </a:br>
            <a:r>
              <a:rPr lang="pt-BR" dirty="0" smtClean="0"/>
              <a:t>Primeiramente...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Calibri" pitchFamily="34" charset="0"/>
              </a:rPr>
              <a:t>Conceito de Inconstitucionalidade:  </a:t>
            </a:r>
          </a:p>
          <a:p>
            <a:pPr algn="just">
              <a:buNone/>
            </a:pPr>
            <a:r>
              <a:rPr lang="pt-BR" sz="2800" dirty="0" smtClean="0">
                <a:latin typeface="Calibri" pitchFamily="34" charset="0"/>
              </a:rPr>
              <a:t>	“o vício da norma elaborada sem observância das normas constitucionais concernentes ao processo legislativo ou aos limites do poder de reforma do texto constitucional”.</a:t>
            </a:r>
          </a:p>
          <a:p>
            <a:pPr algn="just">
              <a:buNone/>
            </a:pPr>
            <a:endParaRPr lang="pt-BR" sz="2800" dirty="0" smtClean="0">
              <a:latin typeface="Calibri" pitchFamily="34" charset="0"/>
            </a:endParaRPr>
          </a:p>
          <a:p>
            <a:pPr algn="just"/>
            <a:r>
              <a:rPr lang="pt-BR" sz="2800" dirty="0" smtClean="0">
                <a:latin typeface="Calibri" pitchFamily="34" charset="0"/>
              </a:rPr>
              <a:t>Tipos de Controle de Constitucionalidade:</a:t>
            </a:r>
          </a:p>
          <a:p>
            <a:pPr algn="just">
              <a:buNone/>
            </a:pPr>
            <a:r>
              <a:rPr lang="pt-BR" sz="2800" dirty="0" smtClean="0">
                <a:latin typeface="Calibri" pitchFamily="34" charset="0"/>
              </a:rPr>
              <a:t>	“controle repressivo busca retirar do ordenamento jurídico qualquer norma editada em desrespeito à Constituição. Já o controle preventivo, impede que alguma norma viciada pela inconstitucionalidade ingresse no ordenamento jurídico.”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Controle Preventivo:  pode ser realizado pelo Legislativo e Executivo: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1236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sz="6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	</a:t>
            </a:r>
            <a:r>
              <a:rPr lang="pt-BR" sz="6400" b="1" u="sng" dirty="0" smtClean="0">
                <a:latin typeface="Calibri" pitchFamily="34" charset="0"/>
              </a:rPr>
              <a:t>LEGISLATIVO: </a:t>
            </a: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	Como o controle preventivo é aquele realizado durante o processo legislativo, nada mais natural que o seu principal protagonista seja o Poder Legislativo, já que é nele que se desenrola boa parte da atividade </a:t>
            </a:r>
            <a:r>
              <a:rPr lang="pt-BR" sz="6400" dirty="0" err="1" smtClean="0">
                <a:latin typeface="Calibri" pitchFamily="34" charset="0"/>
              </a:rPr>
              <a:t>legiferante</a:t>
            </a:r>
            <a:r>
              <a:rPr lang="pt-BR" sz="6400" dirty="0" smtClean="0">
                <a:latin typeface="Calibri" pitchFamily="34" charset="0"/>
              </a:rPr>
              <a:t>. </a:t>
            </a:r>
          </a:p>
          <a:p>
            <a:pPr algn="just">
              <a:buNone/>
            </a:pPr>
            <a:endParaRPr lang="pt-BR" sz="6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6400" b="1" dirty="0" smtClean="0">
                <a:latin typeface="Calibri" pitchFamily="34" charset="0"/>
              </a:rPr>
              <a:t>	</a:t>
            </a:r>
            <a:r>
              <a:rPr lang="pt-BR" sz="6400" b="1" u="sng" dirty="0" smtClean="0">
                <a:latin typeface="Calibri" pitchFamily="34" charset="0"/>
              </a:rPr>
              <a:t>Órgãos Do Poder Legislativo Que Podem Exercer o Controle:</a:t>
            </a:r>
          </a:p>
          <a:p>
            <a:pPr algn="just">
              <a:buNone/>
            </a:pPr>
            <a:endParaRPr lang="pt-BR" sz="64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	</a:t>
            </a:r>
            <a:r>
              <a:rPr lang="pt-BR" sz="6400" b="1" dirty="0" smtClean="0">
                <a:latin typeface="Calibri" pitchFamily="34" charset="0"/>
              </a:rPr>
              <a:t>PRESIDENTE DA CASA LEGISLATIVA</a:t>
            </a:r>
            <a:r>
              <a:rPr lang="pt-BR" sz="6400" dirty="0" smtClean="0">
                <a:latin typeface="Calibri" pitchFamily="34" charset="0"/>
              </a:rPr>
              <a:t>: realiza controle preventivo quando devolve uma proposição ao autor alegando que atenta contra a Constituição. Cabe recurso ao Plenário contra esta decisão do Presidente da Casa.</a:t>
            </a: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 </a:t>
            </a: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	</a:t>
            </a:r>
            <a:r>
              <a:rPr lang="pt-BR" sz="6400" b="1" dirty="0" smtClean="0">
                <a:latin typeface="Calibri" pitchFamily="34" charset="0"/>
              </a:rPr>
              <a:t>COMISSÃO DE CONSTITUIÇÃO E JUSTIÇA</a:t>
            </a:r>
            <a:r>
              <a:rPr lang="pt-BR" sz="6400" dirty="0" smtClean="0">
                <a:latin typeface="Calibri" pitchFamily="34" charset="0"/>
              </a:rPr>
              <a:t>: exara parecer terminativo (põe fim ao processo legislativo) sobre a constitucionalidade ou não da proposição legislativa. Embora o parecer seja terminativo, não é absoluto, pois cabe recurso ao Plenário, manejado por um décimo dos membros da respectiva Casa Legislativa.</a:t>
            </a: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 </a:t>
            </a:r>
          </a:p>
          <a:p>
            <a:pPr algn="just">
              <a:buNone/>
            </a:pPr>
            <a:r>
              <a:rPr lang="pt-BR" sz="6400" dirty="0" smtClean="0">
                <a:latin typeface="Calibri" pitchFamily="34" charset="0"/>
              </a:rPr>
              <a:t>	</a:t>
            </a:r>
            <a:r>
              <a:rPr lang="pt-BR" sz="6400" b="1" dirty="0" smtClean="0">
                <a:latin typeface="Calibri" pitchFamily="34" charset="0"/>
              </a:rPr>
              <a:t>PLENÁRIO DA CASA</a:t>
            </a:r>
            <a:r>
              <a:rPr lang="pt-BR" sz="6400" dirty="0" smtClean="0">
                <a:latin typeface="Calibri" pitchFamily="34" charset="0"/>
              </a:rPr>
              <a:t>: como instância máxima de deliberação da Casa Legislativa, pode fazer controle preventivo ao julgar recurso contra a decisão do Presidente da Casa, mencionada no item (a), ou quando aprecia recurso contra parecer da CCJ que afirma a constitucionalidade ou inconstitucionalidade de determinada proposição (b).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Controle Preventivo:  realizado pelo Executivo: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1236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000" dirty="0" smtClean="0">
                <a:latin typeface="Calibri" pitchFamily="34" charset="0"/>
              </a:rPr>
              <a:t>	</a:t>
            </a:r>
            <a:r>
              <a:rPr lang="pt-BR" sz="2100" dirty="0" smtClean="0">
                <a:latin typeface="Calibri" pitchFamily="34" charset="0"/>
              </a:rPr>
              <a:t>A lei é um ato normativo complexo, ou seja, é fruto da conjugação de vontades dos Poderes Legislativo e Executivo (art. 48 da CF/88). Encerrado o processo legislativo no Congresso Nacional, o projeto de lei aprovado é enviado ao Presidente da República para sanção ou veto (art. 66 da CF/88).</a:t>
            </a:r>
          </a:p>
          <a:p>
            <a:pPr algn="just">
              <a:buNone/>
            </a:pPr>
            <a:r>
              <a:rPr lang="pt-BR" sz="2100" dirty="0" smtClean="0">
                <a:latin typeface="Calibri" pitchFamily="34" charset="0"/>
              </a:rPr>
              <a:t>	O veto presidencial pode ter duas linhas de fundamentação (art. 66, §1º, da CF/88):</a:t>
            </a:r>
          </a:p>
          <a:p>
            <a:pPr algn="just">
              <a:buNone/>
            </a:pPr>
            <a:r>
              <a:rPr lang="pt-BR" sz="2100" dirty="0" smtClean="0">
                <a:latin typeface="Calibri" pitchFamily="34" charset="0"/>
              </a:rPr>
              <a:t>	(a)    </a:t>
            </a:r>
            <a:r>
              <a:rPr lang="pt-BR" sz="2100" b="1" dirty="0" smtClean="0">
                <a:latin typeface="Calibri" pitchFamily="34" charset="0"/>
              </a:rPr>
              <a:t>veto político</a:t>
            </a:r>
            <a:r>
              <a:rPr lang="pt-BR" sz="2100" dirty="0" smtClean="0">
                <a:latin typeface="Calibri" pitchFamily="34" charset="0"/>
              </a:rPr>
              <a:t>: quando o projeto é contrário ao interesse público;</a:t>
            </a:r>
          </a:p>
          <a:p>
            <a:pPr algn="just">
              <a:buNone/>
            </a:pPr>
            <a:r>
              <a:rPr lang="pt-BR" sz="2100" dirty="0" smtClean="0">
                <a:latin typeface="Calibri" pitchFamily="34" charset="0"/>
              </a:rPr>
              <a:t> </a:t>
            </a:r>
          </a:p>
          <a:p>
            <a:pPr algn="just">
              <a:buNone/>
            </a:pPr>
            <a:r>
              <a:rPr lang="pt-BR" sz="2100" dirty="0" smtClean="0">
                <a:latin typeface="Calibri" pitchFamily="34" charset="0"/>
              </a:rPr>
              <a:t>	(b)   </a:t>
            </a:r>
            <a:r>
              <a:rPr lang="pt-BR" sz="2100" b="1" dirty="0" smtClean="0">
                <a:latin typeface="Calibri" pitchFamily="34" charset="0"/>
              </a:rPr>
              <a:t>veto jurídico</a:t>
            </a:r>
            <a:r>
              <a:rPr lang="pt-BR" sz="2100" dirty="0" smtClean="0">
                <a:latin typeface="Calibri" pitchFamily="34" charset="0"/>
              </a:rPr>
              <a:t>: quando o projeto aprovado no Congresso atenta contra a Constituição, isto é, quando é inconstitucional.</a:t>
            </a:r>
          </a:p>
          <a:p>
            <a:pPr algn="just">
              <a:buNone/>
            </a:pPr>
            <a:r>
              <a:rPr lang="pt-BR" sz="2100" dirty="0" smtClean="0">
                <a:latin typeface="Calibri" pitchFamily="34" charset="0"/>
              </a:rPr>
              <a:t> </a:t>
            </a:r>
          </a:p>
          <a:p>
            <a:pPr algn="just">
              <a:buNone/>
            </a:pPr>
            <a:r>
              <a:rPr lang="pt-BR" sz="2100" dirty="0" smtClean="0">
                <a:latin typeface="Calibri" pitchFamily="34" charset="0"/>
              </a:rPr>
              <a:t>	Quando o Chefe do Executivo utiliza o veto jurídico está fazendo controle preventivo de constitucionalidade.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Controle Repressivo:  realizado pelo Poder Judiciário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/>
              <a:t>	</a:t>
            </a:r>
          </a:p>
          <a:p>
            <a:pPr algn="just">
              <a:buNone/>
            </a:pPr>
            <a:r>
              <a:rPr lang="pt-BR" sz="2000" dirty="0" smtClean="0">
                <a:latin typeface="Calibri" pitchFamily="34" charset="0"/>
              </a:rPr>
              <a:t>	Em regra, o Judiciário atua apenas no controle repressivo de Constitucionalidade. Contudo, excepcionalmente, pode realizar também controle preventivo de constitucionalidade.</a:t>
            </a:r>
          </a:p>
          <a:p>
            <a:pPr algn="just">
              <a:buNone/>
            </a:pPr>
            <a:r>
              <a:rPr lang="pt-BR" sz="2000" b="1" dirty="0" smtClean="0">
                <a:latin typeface="Calibri" pitchFamily="34" charset="0"/>
              </a:rPr>
              <a:t>    </a:t>
            </a:r>
          </a:p>
          <a:p>
            <a:pPr algn="just">
              <a:buNone/>
            </a:pPr>
            <a:r>
              <a:rPr lang="pt-BR" sz="2000" b="1" dirty="0" smtClean="0">
                <a:latin typeface="Calibri" pitchFamily="34" charset="0"/>
              </a:rPr>
              <a:t>	Em qual situação?</a:t>
            </a:r>
            <a:endParaRPr lang="pt-BR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Calibri" pitchFamily="34" charset="0"/>
              </a:rPr>
              <a:t>     Na hipótese de violação ao devido processo legislativo previsto na Constituição.</a:t>
            </a:r>
          </a:p>
          <a:p>
            <a:pPr algn="just">
              <a:buNone/>
            </a:pPr>
            <a:r>
              <a:rPr lang="pt-BR" sz="2000" b="1" dirty="0" smtClean="0">
                <a:latin typeface="Calibri" pitchFamily="34" charset="0"/>
              </a:rPr>
              <a:t>    </a:t>
            </a:r>
          </a:p>
          <a:p>
            <a:pPr algn="just">
              <a:buNone/>
            </a:pPr>
            <a:r>
              <a:rPr lang="pt-BR" sz="2000" b="1" dirty="0" smtClean="0">
                <a:latin typeface="Calibri" pitchFamily="34" charset="0"/>
              </a:rPr>
              <a:t>	Qual é o tipo de ação utilizada?</a:t>
            </a:r>
            <a:endParaRPr lang="pt-BR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Calibri" pitchFamily="34" charset="0"/>
              </a:rPr>
              <a:t>    	Mandado de segurança.</a:t>
            </a:r>
          </a:p>
          <a:p>
            <a:pPr algn="just">
              <a:buNone/>
            </a:pPr>
            <a:r>
              <a:rPr lang="pt-BR" sz="2000" b="1" dirty="0" smtClean="0">
                <a:latin typeface="Calibri" pitchFamily="34" charset="0"/>
              </a:rPr>
              <a:t>    </a:t>
            </a: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Controle Repressivo:  realizado pelo Poder Judiciário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530040" cy="5733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b="1" dirty="0" smtClean="0">
                <a:latin typeface="Calibri" pitchFamily="34" charset="0"/>
              </a:rPr>
              <a:t>Quem pode impetrá-lo?</a:t>
            </a:r>
            <a:endParaRPr lang="pt-BR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000" dirty="0" smtClean="0">
                <a:latin typeface="Calibri" pitchFamily="34" charset="0"/>
              </a:rPr>
              <a:t>     Apenas parlamentares, na defesa do seu direito público subjetivo de somente participar de um processo legislativo hígido, ou seja, conforme a Constituição.</a:t>
            </a:r>
          </a:p>
          <a:p>
            <a:pPr algn="just">
              <a:buNone/>
            </a:pPr>
            <a:endParaRPr lang="pt-BR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Calibri" pitchFamily="34" charset="0"/>
              </a:rPr>
              <a:t>	Exemplo</a:t>
            </a:r>
            <a:r>
              <a:rPr lang="pt-BR" sz="2000" dirty="0" smtClean="0">
                <a:latin typeface="Calibri" pitchFamily="34" charset="0"/>
              </a:rPr>
              <a:t>: imaginemos que um deputado federal apresente uma Proposta de Emenda Constitucional tendente a inserir a pena de morte no direito brasileiro para crimes hediondos. Neste caso, a proposta é flagrantemente inconstitucional e nem poderia tramitar (art. 60, § 4º da CF/88). Diante disso, caso tramite, qualquer deputado federal poderá impetrar mandado de segurança, diretamente no STF, pedindo para que o Tribunal mande paralisar a tramitação da referida proposta de emenda, por ser atentatória à Constituição. Com isso, o parlamentar protege o seu direito público subjetivo de somente participar de um processo legislativo que seja conforme a Constituição.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450</TotalTime>
  <Words>102</Words>
  <Application>Microsoft Office PowerPoint</Application>
  <PresentationFormat>Apresentação na tela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Solstício</vt:lpstr>
      <vt:lpstr>Inconstitucionalidade de Lei Municipal</vt:lpstr>
      <vt:lpstr>Município na CF de 88...</vt:lpstr>
      <vt:lpstr>Município na CF de 88...</vt:lpstr>
      <vt:lpstr>Município na CF de 88...</vt:lpstr>
      <vt:lpstr>Controle de Constitucionalidade Primeiramente...</vt:lpstr>
      <vt:lpstr>Controle Preventivo:  pode ser realizado pelo Legislativo e Executivo: </vt:lpstr>
      <vt:lpstr>Controle Preventivo:  realizado pelo Executivo: </vt:lpstr>
      <vt:lpstr>Controle Repressivo:  realizado pelo Poder Judiciário </vt:lpstr>
      <vt:lpstr>Controle Repressivo:  realizado pelo Poder Judiciário </vt:lpstr>
      <vt:lpstr>   Controle de constitucionalidade de leis municipais em face à Constituição Federal.  </vt:lpstr>
      <vt:lpstr>   Controle de constitucionalidade de leis municipais em face à Constituição Federal.  </vt:lpstr>
      <vt:lpstr>    Controle Abstrato (Concentrado).  </vt:lpstr>
      <vt:lpstr>   Controle de constitucionalidade de leis municipais em face à Constituição Federal.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Inconstitucionalidade de Lei Municipal</dc:title>
  <dc:creator>natalia.vita</dc:creator>
  <cp:lastModifiedBy>Danielle Lins</cp:lastModifiedBy>
  <cp:revision>7</cp:revision>
  <dcterms:created xsi:type="dcterms:W3CDTF">2016-04-28T18:34:33Z</dcterms:created>
  <dcterms:modified xsi:type="dcterms:W3CDTF">2016-04-30T13:26:47Z</dcterms:modified>
</cp:coreProperties>
</file>