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432" r:id="rId2"/>
    <p:sldId id="452" r:id="rId3"/>
    <p:sldId id="454" r:id="rId4"/>
    <p:sldId id="453" r:id="rId5"/>
    <p:sldId id="455" r:id="rId6"/>
    <p:sldId id="415" r:id="rId7"/>
    <p:sldId id="430" r:id="rId8"/>
    <p:sldId id="416" r:id="rId9"/>
    <p:sldId id="449" r:id="rId10"/>
    <p:sldId id="407" r:id="rId11"/>
    <p:sldId id="435" r:id="rId12"/>
    <p:sldId id="418" r:id="rId13"/>
    <p:sldId id="456" r:id="rId14"/>
    <p:sldId id="457" r:id="rId15"/>
    <p:sldId id="458" r:id="rId16"/>
    <p:sldId id="459" r:id="rId17"/>
    <p:sldId id="460" r:id="rId18"/>
    <p:sldId id="461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DDDDDD"/>
    <a:srgbClr val="B2B2B2"/>
    <a:srgbClr val="3366FF"/>
    <a:srgbClr val="3333CC"/>
    <a:srgbClr val="006600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562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1207"/>
        <p:guide pos="42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E11E2-5C86-43FF-8C5A-1D23ADC356FE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FD6C4-3ED0-425A-9ED3-F558018E90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76203-3595-4A1C-9500-4A5D7D78BCB4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B9DF7-9877-4CFA-999F-7651B58C851D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B9DF7-9877-4CFA-999F-7651B58C851D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47734" tIns="23868" rIns="47734" bIns="2386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21"/>
            <a:ext cx="8229600" cy="4525963"/>
          </a:xfrm>
          <a:prstGeom prst="rect">
            <a:avLst/>
          </a:prstGeom>
        </p:spPr>
        <p:txBody>
          <a:bodyPr vert="eaVert" lIns="47734" tIns="23868" rIns="47734" bIns="2386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  <a:prstGeom prst="rect">
            <a:avLst/>
          </a:prstGeom>
        </p:spPr>
        <p:txBody>
          <a:bodyPr vert="eaVert" lIns="47734" tIns="23868" rIns="47734" bIns="2386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  <a:prstGeom prst="rect">
            <a:avLst/>
          </a:prstGeom>
        </p:spPr>
        <p:txBody>
          <a:bodyPr vert="eaVert" lIns="47734" tIns="23868" rIns="47734" bIns="2386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2130432"/>
            <a:ext cx="7772400" cy="1470025"/>
          </a:xfrm>
          <a:prstGeom prst="rect">
            <a:avLst/>
          </a:prstGeom>
        </p:spPr>
        <p:txBody>
          <a:bodyPr lIns="91401" tIns="45701" rIns="91401" bIns="45701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91401" tIns="45701" rIns="91401" bIns="45701"/>
          <a:lstStyle>
            <a:lvl1pPr marL="0" indent="0" algn="ctr">
              <a:buNone/>
              <a:defRPr/>
            </a:lvl1pPr>
            <a:lvl2pPr marL="457002" indent="0" algn="ctr">
              <a:buNone/>
              <a:defRPr/>
            </a:lvl2pPr>
            <a:lvl3pPr marL="914002" indent="0" algn="ctr">
              <a:buNone/>
              <a:defRPr/>
            </a:lvl3pPr>
            <a:lvl4pPr marL="1371003" indent="0" algn="ctr">
              <a:buNone/>
              <a:defRPr/>
            </a:lvl4pPr>
            <a:lvl5pPr marL="1828005" indent="0" algn="ctr">
              <a:buNone/>
              <a:defRPr/>
            </a:lvl5pPr>
            <a:lvl6pPr marL="2285007" indent="0" algn="ctr">
              <a:buNone/>
              <a:defRPr/>
            </a:lvl6pPr>
            <a:lvl7pPr marL="2742007" indent="0" algn="ctr">
              <a:buNone/>
              <a:defRPr/>
            </a:lvl7pPr>
            <a:lvl8pPr marL="3199008" indent="0" algn="ctr">
              <a:buNone/>
              <a:defRPr/>
            </a:lvl8pPr>
            <a:lvl9pPr marL="365601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47734" tIns="23868" rIns="47734" bIns="2386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21"/>
            <a:ext cx="8229600" cy="4525963"/>
          </a:xfrm>
          <a:prstGeom prst="rect">
            <a:avLst/>
          </a:prstGeom>
        </p:spPr>
        <p:txBody>
          <a:bodyPr lIns="47734" tIns="23868" rIns="47734" bIns="23868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  <a:prstGeom prst="rect">
            <a:avLst/>
          </a:prstGeom>
        </p:spPr>
        <p:txBody>
          <a:bodyPr lIns="47734" tIns="23868" rIns="47734" bIns="23868"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  <a:prstGeom prst="rect">
            <a:avLst/>
          </a:prstGeom>
        </p:spPr>
        <p:txBody>
          <a:bodyPr lIns="47734" tIns="23868" rIns="47734" bIns="2386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47734" tIns="23868" rIns="47734" bIns="2386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21"/>
            <a:ext cx="4038600" cy="4525963"/>
          </a:xfrm>
          <a:prstGeom prst="rect">
            <a:avLst/>
          </a:prstGeom>
        </p:spPr>
        <p:txBody>
          <a:bodyPr lIns="47734" tIns="23868" rIns="47734" bIns="2386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21"/>
            <a:ext cx="4038600" cy="4525963"/>
          </a:xfrm>
          <a:prstGeom prst="rect">
            <a:avLst/>
          </a:prstGeom>
        </p:spPr>
        <p:txBody>
          <a:bodyPr lIns="47734" tIns="23868" rIns="47734" bIns="2386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47734" tIns="23868" rIns="47734" bIns="23868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47734" tIns="23868" rIns="47734" bIns="23868" anchor="b"/>
          <a:lstStyle>
            <a:lvl1pPr marL="0" indent="0">
              <a:buNone/>
              <a:defRPr sz="2400" b="1"/>
            </a:lvl1pPr>
            <a:lvl2pPr marL="456449" indent="0">
              <a:buNone/>
              <a:defRPr sz="2000" b="1"/>
            </a:lvl2pPr>
            <a:lvl3pPr marL="912903" indent="0">
              <a:buNone/>
              <a:defRPr sz="1800" b="1"/>
            </a:lvl3pPr>
            <a:lvl4pPr marL="1369357" indent="0">
              <a:buNone/>
              <a:defRPr sz="1600" b="1"/>
            </a:lvl4pPr>
            <a:lvl5pPr marL="1825808" indent="0">
              <a:buNone/>
              <a:defRPr sz="1600" b="1"/>
            </a:lvl5pPr>
            <a:lvl6pPr marL="2282259" indent="0">
              <a:buNone/>
              <a:defRPr sz="1600" b="1"/>
            </a:lvl6pPr>
            <a:lvl7pPr marL="2738714" indent="0">
              <a:buNone/>
              <a:defRPr sz="1600" b="1"/>
            </a:lvl7pPr>
            <a:lvl8pPr marL="3195162" indent="0">
              <a:buNone/>
              <a:defRPr sz="1600" b="1"/>
            </a:lvl8pPr>
            <a:lvl9pPr marL="365161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47734" tIns="23868" rIns="47734" bIns="2386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lIns="47734" tIns="23868" rIns="47734" bIns="23868" anchor="b"/>
          <a:lstStyle>
            <a:lvl1pPr marL="0" indent="0">
              <a:buNone/>
              <a:defRPr sz="2400" b="1"/>
            </a:lvl1pPr>
            <a:lvl2pPr marL="456449" indent="0">
              <a:buNone/>
              <a:defRPr sz="2000" b="1"/>
            </a:lvl2pPr>
            <a:lvl3pPr marL="912903" indent="0">
              <a:buNone/>
              <a:defRPr sz="1800" b="1"/>
            </a:lvl3pPr>
            <a:lvl4pPr marL="1369357" indent="0">
              <a:buNone/>
              <a:defRPr sz="1600" b="1"/>
            </a:lvl4pPr>
            <a:lvl5pPr marL="1825808" indent="0">
              <a:buNone/>
              <a:defRPr sz="1600" b="1"/>
            </a:lvl5pPr>
            <a:lvl6pPr marL="2282259" indent="0">
              <a:buNone/>
              <a:defRPr sz="1600" b="1"/>
            </a:lvl6pPr>
            <a:lvl7pPr marL="2738714" indent="0">
              <a:buNone/>
              <a:defRPr sz="1600" b="1"/>
            </a:lvl7pPr>
            <a:lvl8pPr marL="3195162" indent="0">
              <a:buNone/>
              <a:defRPr sz="1600" b="1"/>
            </a:lvl8pPr>
            <a:lvl9pPr marL="365161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lIns="47734" tIns="23868" rIns="47734" bIns="2386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47734" tIns="23868" rIns="47734" bIns="23868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lIns="47734" tIns="23868" rIns="47734" bIns="23868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71"/>
            <a:ext cx="5111750" cy="5853113"/>
          </a:xfrm>
          <a:prstGeom prst="rect">
            <a:avLst/>
          </a:prstGeom>
        </p:spPr>
        <p:txBody>
          <a:bodyPr lIns="47734" tIns="23868" rIns="47734" bIns="2386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  <a:prstGeom prst="rect">
            <a:avLst/>
          </a:prstGeom>
        </p:spPr>
        <p:txBody>
          <a:bodyPr lIns="47734" tIns="23868" rIns="47734" bIns="23868"/>
          <a:lstStyle>
            <a:lvl1pPr marL="0" indent="0">
              <a:buNone/>
              <a:defRPr sz="1400"/>
            </a:lvl1pPr>
            <a:lvl2pPr marL="456449" indent="0">
              <a:buNone/>
              <a:defRPr sz="1200"/>
            </a:lvl2pPr>
            <a:lvl3pPr marL="912903" indent="0">
              <a:buNone/>
              <a:defRPr sz="1000"/>
            </a:lvl3pPr>
            <a:lvl4pPr marL="1369357" indent="0">
              <a:buNone/>
              <a:defRPr sz="900"/>
            </a:lvl4pPr>
            <a:lvl5pPr marL="1825808" indent="0">
              <a:buNone/>
              <a:defRPr sz="900"/>
            </a:lvl5pPr>
            <a:lvl6pPr marL="2282259" indent="0">
              <a:buNone/>
              <a:defRPr sz="900"/>
            </a:lvl6pPr>
            <a:lvl7pPr marL="2738714" indent="0">
              <a:buNone/>
              <a:defRPr sz="900"/>
            </a:lvl7pPr>
            <a:lvl8pPr marL="3195162" indent="0">
              <a:buNone/>
              <a:defRPr sz="900"/>
            </a:lvl8pPr>
            <a:lvl9pPr marL="3651616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  <a:prstGeom prst="rect">
            <a:avLst/>
          </a:prstGeom>
        </p:spPr>
        <p:txBody>
          <a:bodyPr lIns="47734" tIns="23868" rIns="47734" bIns="23868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47734" tIns="23868" rIns="47734" bIns="23868"/>
          <a:lstStyle>
            <a:lvl1pPr marL="0" indent="0">
              <a:buNone/>
              <a:defRPr sz="3200"/>
            </a:lvl1pPr>
            <a:lvl2pPr marL="456449" indent="0">
              <a:buNone/>
              <a:defRPr sz="2800"/>
            </a:lvl2pPr>
            <a:lvl3pPr marL="912903" indent="0">
              <a:buNone/>
              <a:defRPr sz="2400"/>
            </a:lvl3pPr>
            <a:lvl4pPr marL="1369357" indent="0">
              <a:buNone/>
              <a:defRPr sz="2000"/>
            </a:lvl4pPr>
            <a:lvl5pPr marL="1825808" indent="0">
              <a:buNone/>
              <a:defRPr sz="2000"/>
            </a:lvl5pPr>
            <a:lvl6pPr marL="2282259" indent="0">
              <a:buNone/>
              <a:defRPr sz="2000"/>
            </a:lvl6pPr>
            <a:lvl7pPr marL="2738714" indent="0">
              <a:buNone/>
              <a:defRPr sz="2000"/>
            </a:lvl7pPr>
            <a:lvl8pPr marL="3195162" indent="0">
              <a:buNone/>
              <a:defRPr sz="2000"/>
            </a:lvl8pPr>
            <a:lvl9pPr marL="365161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47734" tIns="23868" rIns="47734" bIns="23868"/>
          <a:lstStyle>
            <a:lvl1pPr marL="0" indent="0">
              <a:buNone/>
              <a:defRPr sz="1400"/>
            </a:lvl1pPr>
            <a:lvl2pPr marL="456449" indent="0">
              <a:buNone/>
              <a:defRPr sz="1200"/>
            </a:lvl2pPr>
            <a:lvl3pPr marL="912903" indent="0">
              <a:buNone/>
              <a:defRPr sz="1000"/>
            </a:lvl3pPr>
            <a:lvl4pPr marL="1369357" indent="0">
              <a:buNone/>
              <a:defRPr sz="900"/>
            </a:lvl4pPr>
            <a:lvl5pPr marL="1825808" indent="0">
              <a:buNone/>
              <a:defRPr sz="900"/>
            </a:lvl5pPr>
            <a:lvl6pPr marL="2282259" indent="0">
              <a:buNone/>
              <a:defRPr sz="900"/>
            </a:lvl6pPr>
            <a:lvl7pPr marL="2738714" indent="0">
              <a:buNone/>
              <a:defRPr sz="900"/>
            </a:lvl7pPr>
            <a:lvl8pPr marL="3195162" indent="0">
              <a:buNone/>
              <a:defRPr sz="900"/>
            </a:lvl8pPr>
            <a:lvl9pPr marL="3651616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2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2FA94FE3-CEC9-47C3-8847-B38706FDCC70}" type="datetimeFigureOut">
              <a:rPr lang="pt-BR" smtClean="0"/>
              <a:pPr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1" y="6356371"/>
            <a:ext cx="2895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1" y="6356371"/>
            <a:ext cx="2133600" cy="365125"/>
          </a:xfrm>
          <a:prstGeom prst="rect">
            <a:avLst/>
          </a:prstGeom>
        </p:spPr>
        <p:txBody>
          <a:bodyPr lIns="47734" tIns="23868" rIns="47734" bIns="23868"/>
          <a:lstStyle/>
          <a:p>
            <a:fld id="{3ABA0E9C-F504-4055-9FFD-E79936A974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s_3.jpg"/>
          <p:cNvPicPr>
            <a:picLocks noChangeAspect="1"/>
          </p:cNvPicPr>
          <p:nvPr/>
        </p:nvPicPr>
        <p:blipFill>
          <a:blip r:embed="rId14" cstate="print"/>
          <a:srcRect b="88866"/>
          <a:stretch>
            <a:fillRect/>
          </a:stretch>
        </p:blipFill>
        <p:spPr>
          <a:xfrm>
            <a:off x="0" y="6039871"/>
            <a:ext cx="9144000" cy="8181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29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5" indent="-342375" algn="l" defTabSz="9129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10" indent="-285317" algn="l" defTabSz="9129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46" indent="-228248" algn="l" defTabSz="9129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42" indent="-228248" algn="l" defTabSz="9129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45" indent="-228248" algn="l" defTabSz="9129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44" indent="-228248" algn="l" defTabSz="9129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241" indent="-228248" algn="l" defTabSz="9129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741" indent="-228248" algn="l" defTabSz="9129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235" indent="-228248" algn="l" defTabSz="9129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2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97" algn="l" defTabSz="912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95" algn="l" defTabSz="912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97" algn="l" defTabSz="912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95" algn="l" defTabSz="912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93" algn="l" defTabSz="912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94" algn="l" defTabSz="912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88" algn="l" defTabSz="912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90" algn="l" defTabSz="912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mplate_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23928" y="1916832"/>
            <a:ext cx="4795272" cy="212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50000"/>
                <a:alpha val="57000"/>
              </a:schemeClr>
            </a:outerShdw>
          </a:effectLst>
        </p:spPr>
        <p:txBody>
          <a:bodyPr wrap="square" lIns="91137" tIns="45566" rIns="91137" bIns="45566">
            <a:spAutoFit/>
          </a:bodyPr>
          <a:lstStyle/>
          <a:p>
            <a:pPr algn="r"/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Pacto</a:t>
            </a:r>
            <a:r>
              <a:rPr lang="en-US" sz="66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Federativo</a:t>
            </a:r>
            <a:endParaRPr lang="en-US" sz="6600" dirty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20384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26387" y="908720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O QUÊ O GOVERNO DE PERNAMBUCO JÁ FEZ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0" y="1916832"/>
            <a:ext cx="9144000" cy="4752528"/>
          </a:xfrm>
          <a:prstGeom prst="roundRect">
            <a:avLst>
              <a:gd name="adj" fmla="val 688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93024" y="1311151"/>
            <a:ext cx="3395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ICMS SOCIOAMBIENTAL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1685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281" y="2133599"/>
            <a:ext cx="6301207" cy="434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riângulo isósceles 7"/>
          <p:cNvSpPr/>
          <p:nvPr/>
        </p:nvSpPr>
        <p:spPr>
          <a:xfrm rot="16200000">
            <a:off x="827584" y="3212976"/>
            <a:ext cx="2952328" cy="1656184"/>
          </a:xfrm>
          <a:prstGeom prst="triangle">
            <a:avLst>
              <a:gd name="adj" fmla="val 10629"/>
            </a:avLst>
          </a:prstGeom>
          <a:solidFill>
            <a:schemeClr val="bg2">
              <a:lumMod val="75000"/>
              <a:alpha val="29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20384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45668" y="908720"/>
            <a:ext cx="5442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O QUÊ O GOVERNO DE PERNAMBUCO JÁ FEZ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29365" y="1311151"/>
            <a:ext cx="6458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ICMS SOCIOAMBIENTAL – IMPACTO REGIONAL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97307"/>
            <a:ext cx="7057256" cy="469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850142"/>
            <a:ext cx="2808312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1000"/>
              </a:spcBef>
              <a:buFont typeface="Wingdings" pitchFamily="2" charset="2"/>
              <a:buChar char="ü"/>
            </a:pPr>
            <a:r>
              <a:rPr lang="pt-BR" sz="1700" b="1" dirty="0" smtClean="0">
                <a:latin typeface="Calibri" pitchFamily="34" charset="0"/>
                <a:cs typeface="Calibri" pitchFamily="34" charset="0"/>
              </a:rPr>
              <a:t>ICMS Socioambiental -  importante para alguns municípios em Pernambuco, especialmente aqueles de menor expressão econômica.</a:t>
            </a:r>
          </a:p>
          <a:p>
            <a:pPr marL="269875" indent="-269875">
              <a:spcBef>
                <a:spcPts val="1000"/>
              </a:spcBef>
              <a:buFont typeface="Wingdings" pitchFamily="2" charset="2"/>
              <a:buChar char="ü"/>
            </a:pPr>
            <a:r>
              <a:rPr lang="pt-BR" sz="1700" b="1" dirty="0" smtClean="0">
                <a:latin typeface="Calibri" pitchFamily="34" charset="0"/>
                <a:cs typeface="Calibri" pitchFamily="34" charset="0"/>
              </a:rPr>
              <a:t>Esses municípios apresentaram crescimento muito superior a 18,14%, aumento do volume de ICMS repassado entre 2009 e 2012.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20384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45668" y="908720"/>
            <a:ext cx="5442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O QUÊ O GOVERNO DE PERNAMBUCO JÁ FEZ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58933" y="1311151"/>
            <a:ext cx="732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ICMS SOCIOAMBIENTAL – IMPACTO NOS MUNICÍPIOS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113"/>
            <a:ext cx="5792442" cy="40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452320" y="3661574"/>
            <a:ext cx="15121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Crescimento 2009 - 2013</a:t>
            </a:r>
            <a:endParaRPr lang="pt-BR" sz="105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C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71802" y="1071546"/>
            <a:ext cx="5857917" cy="3978380"/>
          </a:xfrm>
          <a:prstGeom prst="rect">
            <a:avLst/>
          </a:prstGeom>
          <a:noFill/>
        </p:spPr>
        <p:txBody>
          <a:bodyPr wrap="square" lIns="129903" tIns="64952" rIns="129903" bIns="64952" rtlCol="0">
            <a:spAutoFit/>
          </a:bodyPr>
          <a:lstStyle/>
          <a:p>
            <a:pPr algn="r"/>
            <a:r>
              <a:rPr lang="pt-BR" sz="4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Fundo Estadual </a:t>
            </a:r>
          </a:p>
          <a:p>
            <a:pPr algn="r"/>
            <a:r>
              <a:rPr lang="pt-BR" sz="4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de Apoio ao Desenvolvimento Municipal</a:t>
            </a:r>
          </a:p>
          <a:p>
            <a:pPr algn="r"/>
            <a:r>
              <a:rPr lang="pt-BR" sz="1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  <a:p>
            <a:pPr algn="r"/>
            <a:r>
              <a:rPr lang="pt-BR" sz="6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FEM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46" y="139590"/>
            <a:ext cx="8501123" cy="7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50000"/>
                <a:alpha val="57000"/>
              </a:schemeClr>
            </a:outerShdw>
          </a:effectLst>
        </p:spPr>
        <p:txBody>
          <a:bodyPr wrap="square" lIns="91076" tIns="45534" rIns="91076" bIns="4553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Aspectos</a:t>
            </a:r>
            <a:r>
              <a:rPr lang="en-US" sz="4000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Gerais</a:t>
            </a:r>
            <a:endParaRPr lang="en-US" sz="9600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357222" y="1108331"/>
            <a:ext cx="6000792" cy="4678123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/>
          <a:p>
            <a:pPr marL="726444" lvl="1" indent="-269641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 objetivo é que os recursos disponibilizados sejam aplicados em ações e obras importantes para a qualidade de vida da população e o desenvolvimento do município. </a:t>
            </a:r>
          </a:p>
          <a:p>
            <a:pPr marL="726444" lvl="1" indent="-269641">
              <a:spcBef>
                <a:spcPts val="600"/>
              </a:spcBef>
              <a:buFont typeface="Wingdings" pitchFamily="2" charset="2"/>
              <a:buChar char="ü"/>
            </a:pPr>
            <a:endParaRPr lang="pt-B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726444" lvl="1" indent="-269641"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Serão aprovados </a:t>
            </a:r>
            <a:r>
              <a:rPr lang="pt-BR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PTMs</a:t>
            </a: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Planos de Trabalho Municipal para investimentos nas áreas de </a:t>
            </a:r>
            <a:r>
              <a:rPr lang="pt-BR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infraestrutura</a:t>
            </a: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urbana e rural, educação, saúde, segurança, desenvolvimento social, meio ambiente e sustentabilidade.</a:t>
            </a:r>
          </a:p>
        </p:txBody>
      </p:sp>
      <p:pic>
        <p:nvPicPr>
          <p:cNvPr id="1026" name="Picture 2" descr="C:\Users\canton.bragawu\Desktop\FEM marca_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312"/>
            <a:ext cx="897297" cy="93842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429256" y="3192661"/>
            <a:ext cx="292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RECIFE - </a:t>
            </a:r>
            <a:r>
              <a:rPr lang="pt-BR" sz="1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Upinha</a:t>
            </a:r>
            <a:r>
              <a:rPr lang="pt-B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 descr="ARB_28012014_00034_Foto_Andrea_Rego_Barr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049522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2014-01-05-2170fotoF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669665"/>
            <a:ext cx="3214800" cy="214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5857974" y="5764429"/>
            <a:ext cx="292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OROBÓ - Asfalto</a:t>
            </a:r>
            <a:endParaRPr lang="pt-BR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46" y="139590"/>
            <a:ext cx="8501123" cy="7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50000"/>
                <a:alpha val="57000"/>
              </a:schemeClr>
            </a:outerShdw>
          </a:effectLst>
        </p:spPr>
        <p:txBody>
          <a:bodyPr wrap="square" lIns="91076" tIns="45534" rIns="91076" bIns="4553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Investimentos</a:t>
            </a:r>
            <a:endParaRPr lang="en-US" sz="9600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42844" y="1170089"/>
            <a:ext cx="80724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Fundo Estadual de Apoio ao Desenvolvimento Municipal FEM 2014:</a:t>
            </a:r>
          </a:p>
          <a:p>
            <a:pPr marL="727075" lvl="1" indent="-269875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Investimentos: R$ 241 milhões</a:t>
            </a:r>
          </a:p>
          <a:p>
            <a:pPr marL="727075" lvl="1" indent="-269875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184 Municípios beneficiados</a:t>
            </a:r>
          </a:p>
          <a:p>
            <a:pPr marL="727075" lvl="1" indent="-269875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Uma Cota-Parte do FPM (média 2013)</a:t>
            </a:r>
          </a:p>
          <a:p>
            <a:pPr marL="727075" lvl="1" indent="-269875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Repasse Fundo a Fundo: Lei Estadual / Leis Municipais</a:t>
            </a:r>
          </a:p>
        </p:txBody>
      </p:sp>
      <p:pic>
        <p:nvPicPr>
          <p:cNvPr id="7" name="Picture 2" descr="C:\Users\canton.bragawu\Desktop\FEM marca_transpar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312"/>
            <a:ext cx="897297" cy="938424"/>
          </a:xfrm>
          <a:prstGeom prst="rect">
            <a:avLst/>
          </a:prstGeom>
          <a:noFill/>
        </p:spPr>
      </p:pic>
      <p:pic>
        <p:nvPicPr>
          <p:cNvPr id="4097" name="Picture 1" descr="CrecheCriançaFeliz2-2014 02 0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2520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recheCriançaFeliz6-2014 02 0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1835" y="4000504"/>
            <a:ext cx="2520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recheCriançaFeliz30-2014 02 0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00504"/>
            <a:ext cx="2520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2500298" y="5715016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GRANITO – Reforma da Creche Criança Feliz</a:t>
            </a:r>
            <a:endParaRPr lang="pt-BR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46" y="139590"/>
            <a:ext cx="8501123" cy="7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50000"/>
                <a:alpha val="57000"/>
              </a:schemeClr>
            </a:outerShdw>
          </a:effectLst>
        </p:spPr>
        <p:txBody>
          <a:bodyPr wrap="square" lIns="91076" tIns="45534" rIns="91076" bIns="4553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Repasse</a:t>
            </a:r>
            <a:r>
              <a:rPr lang="en-US" sz="4000" spc="50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Fundo a Fundo</a:t>
            </a:r>
            <a:endParaRPr lang="en-US" sz="9600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428736"/>
            <a:ext cx="2643206" cy="4093348"/>
          </a:xfrm>
          <a:prstGeom prst="rect">
            <a:avLst/>
          </a:prstGeom>
          <a:noFill/>
        </p:spPr>
        <p:txBody>
          <a:bodyPr wrap="square" lIns="91362" tIns="45680" rIns="91362" bIns="45680" rtlCol="0">
            <a:spAutoFit/>
          </a:bodyPr>
          <a:lstStyle/>
          <a:p>
            <a:pPr marL="269641" indent="-269641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Investimentos: R$ 241 milhões</a:t>
            </a:r>
          </a:p>
          <a:p>
            <a:pPr marL="269641" indent="-269641">
              <a:spcBef>
                <a:spcPts val="1200"/>
              </a:spcBef>
              <a:buFont typeface="Wingdings" pitchFamily="2" charset="2"/>
              <a:buChar char="ü"/>
            </a:pPr>
            <a:endParaRPr lang="pt-BR" sz="2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69641" indent="-269641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Repasses médios mensais do FPM 2013 aos Municípios de Pernambuco por Faixa de Habitantes:</a:t>
            </a:r>
          </a:p>
        </p:txBody>
      </p:sp>
      <p:pic>
        <p:nvPicPr>
          <p:cNvPr id="5" name="Picture 2" descr="C:\Users\canton.bragawu\Desktop\FEM marca_transpar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312"/>
            <a:ext cx="897297" cy="938424"/>
          </a:xfrm>
          <a:prstGeom prst="rect">
            <a:avLst/>
          </a:prstGeom>
          <a:noFill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259553" y="852078"/>
          <a:ext cx="5598727" cy="5117158"/>
        </p:xfrm>
        <a:graphic>
          <a:graphicData uri="http://schemas.openxmlformats.org/drawingml/2006/table">
            <a:tbl>
              <a:tblPr/>
              <a:tblGrid>
                <a:gridCol w="1663921"/>
                <a:gridCol w="934410"/>
                <a:gridCol w="1214446"/>
                <a:gridCol w="1785950"/>
              </a:tblGrid>
              <a:tr h="3288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FAIXA DE HABITANTES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COEFICIENTE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QUANTIDADE DE MUNICÍPIOS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MÉDIA MENSAL FPM (R$)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Até 10.188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0,6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R$                   452.829,94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10.189 a 13.584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0,8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   603.773,24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13.585 a 16.980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   754.716,55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16.981 a 23.772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1,2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   905.659,86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23.773 a 30.564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1,4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1.056.603,16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30.565 a 37.356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1,6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1.207.546,47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37.357 a 44.148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1,8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1.358.489,77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44.149 a 50.940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1.509.433,08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50.941 a 61.128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2,2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1.660.376,38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61.129 a 71.316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2,4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1.811.319,69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71.317 a 81.504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2,6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1.962.262,99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81.505 a 91.692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2,8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2.113.206,30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91.693 a 101.880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2.264.149,61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101.881 a 115.464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3,2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2.415.092,90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115.465 a 129.048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3,4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$ </a:t>
                      </a:r>
                      <a:r>
                        <a:rPr lang="pt-BR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pt-BR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129.049 a 142.632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3,6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2.716.979,51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142.633 a 156.216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3,8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4.645.869,90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Acima de 156.216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   4.796.813,21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97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Recife</a:t>
                      </a:r>
                    </a:p>
                  </a:txBody>
                  <a:tcPr marL="5711" marR="5711" marT="571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R$             25.870.482,32 </a:t>
                      </a:r>
                    </a:p>
                  </a:txBody>
                  <a:tcPr marL="5711" marR="5711" marT="571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ector reto 43"/>
          <p:cNvCxnSpPr>
            <a:cxnSpLocks noChangeAspect="1"/>
          </p:cNvCxnSpPr>
          <p:nvPr/>
        </p:nvCxnSpPr>
        <p:spPr>
          <a:xfrm rot="5400000">
            <a:off x="1146238" y="5136374"/>
            <a:ext cx="1298575" cy="1587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cxnSpLocks noChangeAspect="1"/>
          </p:cNvCxnSpPr>
          <p:nvPr/>
        </p:nvCxnSpPr>
        <p:spPr>
          <a:xfrm rot="5400000">
            <a:off x="-208476" y="5271155"/>
            <a:ext cx="1298575" cy="1587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 bwMode="auto">
          <a:xfrm rot="5400000">
            <a:off x="-285784" y="4857760"/>
            <a:ext cx="1858182" cy="794"/>
          </a:xfrm>
          <a:prstGeom prst="line">
            <a:avLst/>
          </a:prstGeom>
          <a:noFill/>
          <a:ln w="222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97" name="Conector reto 96"/>
          <p:cNvCxnSpPr/>
          <p:nvPr/>
        </p:nvCxnSpPr>
        <p:spPr bwMode="auto">
          <a:xfrm rot="5400000">
            <a:off x="3642512" y="4429132"/>
            <a:ext cx="1858182" cy="794"/>
          </a:xfrm>
          <a:prstGeom prst="line">
            <a:avLst/>
          </a:prstGeom>
          <a:noFill/>
          <a:ln w="222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100" name="Conector reto 99"/>
          <p:cNvCxnSpPr/>
          <p:nvPr/>
        </p:nvCxnSpPr>
        <p:spPr bwMode="auto">
          <a:xfrm rot="5400000">
            <a:off x="-285784" y="4714884"/>
            <a:ext cx="1858182" cy="794"/>
          </a:xfrm>
          <a:prstGeom prst="line">
            <a:avLst/>
          </a:prstGeom>
          <a:noFill/>
          <a:ln w="222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96" name="Conector reto 95"/>
          <p:cNvCxnSpPr/>
          <p:nvPr/>
        </p:nvCxnSpPr>
        <p:spPr bwMode="auto">
          <a:xfrm rot="5400000">
            <a:off x="2357422" y="4714884"/>
            <a:ext cx="1858182" cy="794"/>
          </a:xfrm>
          <a:prstGeom prst="line">
            <a:avLst/>
          </a:prstGeom>
          <a:noFill/>
          <a:ln w="222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47" name="Conector reto 46"/>
          <p:cNvCxnSpPr>
            <a:cxnSpLocks noChangeAspect="1"/>
          </p:cNvCxnSpPr>
          <p:nvPr/>
        </p:nvCxnSpPr>
        <p:spPr>
          <a:xfrm rot="5400000">
            <a:off x="2447425" y="5013652"/>
            <a:ext cx="1298575" cy="1587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>
            <a:cxnSpLocks noChangeAspect="1"/>
          </p:cNvCxnSpPr>
          <p:nvPr/>
        </p:nvCxnSpPr>
        <p:spPr>
          <a:xfrm rot="5400000">
            <a:off x="3729407" y="4888227"/>
            <a:ext cx="1298575" cy="1587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cxnSpLocks noChangeAspect="1"/>
          </p:cNvCxnSpPr>
          <p:nvPr/>
        </p:nvCxnSpPr>
        <p:spPr>
          <a:xfrm rot="5400000">
            <a:off x="4935003" y="4696103"/>
            <a:ext cx="1298575" cy="1587"/>
          </a:xfrm>
          <a:prstGeom prst="line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 bwMode="auto">
          <a:xfrm rot="5400000">
            <a:off x="1071538" y="4785528"/>
            <a:ext cx="1858182" cy="794"/>
          </a:xfrm>
          <a:prstGeom prst="line">
            <a:avLst/>
          </a:prstGeom>
          <a:noFill/>
          <a:ln w="222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46" y="139590"/>
            <a:ext cx="8501123" cy="7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accent6">
                <a:lumMod val="50000"/>
                <a:alpha val="57000"/>
              </a:schemeClr>
            </a:outerShdw>
          </a:effectLst>
        </p:spPr>
        <p:txBody>
          <a:bodyPr wrap="square" lIns="91076" tIns="45534" rIns="91076" bIns="4553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Cronograma</a:t>
            </a:r>
            <a:endParaRPr lang="en-US" sz="9600" spc="50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-32" y="4286256"/>
            <a:ext cx="9572692" cy="21431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scene3d>
            <a:camera prst="isometricOffAxis1Top"/>
            <a:lightRig rig="threePt" dir="t"/>
          </a:scene3d>
        </p:spPr>
        <p:txBody>
          <a:bodyPr lIns="91362" tIns="45680" rIns="91362" bIns="45680"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CaixaDeTexto 131"/>
          <p:cNvSpPr txBox="1">
            <a:spLocks noChangeArrowheads="1"/>
          </p:cNvSpPr>
          <p:nvPr/>
        </p:nvSpPr>
        <p:spPr bwMode="auto">
          <a:xfrm>
            <a:off x="1501743" y="4151474"/>
            <a:ext cx="641365" cy="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80" rIns="91362" bIns="45680">
            <a:spAutoFit/>
          </a:bodyPr>
          <a:lstStyle/>
          <a:p>
            <a:pPr algn="l" rtl="0"/>
            <a:r>
              <a:rPr lang="pt-BR" b="1" kern="1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Abril</a:t>
            </a:r>
            <a:endParaRPr lang="pt-BR" b="1" kern="12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rot="5400000">
            <a:off x="4379975" y="4134783"/>
            <a:ext cx="1109670" cy="10216"/>
          </a:xfrm>
          <a:prstGeom prst="line">
            <a:avLst/>
          </a:prstGeom>
          <a:solidFill>
            <a:srgbClr val="2D2D8A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</p:cxnSp>
      <p:sp>
        <p:nvSpPr>
          <p:cNvPr id="46" name="CaixaDeTexto 131"/>
          <p:cNvSpPr txBox="1">
            <a:spLocks noChangeArrowheads="1"/>
          </p:cNvSpPr>
          <p:nvPr/>
        </p:nvSpPr>
        <p:spPr bwMode="auto">
          <a:xfrm>
            <a:off x="2749155" y="4003208"/>
            <a:ext cx="679837" cy="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80" rIns="91362" bIns="45680">
            <a:spAutoFit/>
          </a:bodyPr>
          <a:lstStyle/>
          <a:p>
            <a:pPr algn="l" rtl="0"/>
            <a:r>
              <a:rPr lang="pt-BR" b="1" kern="1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Maio</a:t>
            </a:r>
            <a:endParaRPr lang="pt-BR" b="1" kern="12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8" name="CaixaDeTexto 131"/>
          <p:cNvSpPr txBox="1">
            <a:spLocks noChangeArrowheads="1"/>
          </p:cNvSpPr>
          <p:nvPr/>
        </p:nvSpPr>
        <p:spPr bwMode="auto">
          <a:xfrm>
            <a:off x="5156456" y="3685661"/>
            <a:ext cx="844304" cy="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80" rIns="91362" bIns="45680">
            <a:spAutoFit/>
          </a:bodyPr>
          <a:lstStyle/>
          <a:p>
            <a:pPr algn="l" rtl="0"/>
            <a:r>
              <a:rPr lang="pt-BR" b="1" kern="1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Agosto</a:t>
            </a:r>
            <a:endParaRPr lang="pt-BR" b="1" kern="12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0" name="Retângulo 59">
            <a:hlinkClick r:id="" action="ppaction://noaction"/>
          </p:cNvPr>
          <p:cNvSpPr/>
          <p:nvPr/>
        </p:nvSpPr>
        <p:spPr bwMode="auto">
          <a:xfrm>
            <a:off x="1357290" y="2523668"/>
            <a:ext cx="1285884" cy="1476836"/>
          </a:xfrm>
          <a:prstGeom prst="rect">
            <a:avLst/>
          </a:prstGeom>
          <a:solidFill>
            <a:srgbClr val="2D2D8A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rIns="36000" anchor="ctr"/>
          <a:lstStyle/>
          <a:p>
            <a:pPr algn="ctr">
              <a:defRPr/>
            </a:pPr>
            <a:r>
              <a:rPr lang="pt-BR" sz="1400" b="1" dirty="0" smtClean="0">
                <a:solidFill>
                  <a:prstClr val="white"/>
                </a:solidFill>
                <a:latin typeface="Calibri"/>
              </a:rPr>
              <a:t>Apresentação dos </a:t>
            </a:r>
            <a:r>
              <a:rPr lang="pt-BR" sz="1400" b="1" dirty="0" err="1" smtClean="0">
                <a:solidFill>
                  <a:prstClr val="white"/>
                </a:solidFill>
                <a:latin typeface="Calibri"/>
              </a:rPr>
              <a:t>PTMs</a:t>
            </a:r>
            <a:r>
              <a:rPr lang="pt-BR" sz="1400" b="1" dirty="0" smtClean="0">
                <a:solidFill>
                  <a:prstClr val="white"/>
                </a:solidFill>
                <a:latin typeface="Calibri"/>
              </a:rPr>
              <a:t> - Planos de Trabalho Municipal pelas Prefeituras</a:t>
            </a:r>
            <a:endParaRPr lang="pt-BR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1492186" y="2175744"/>
            <a:ext cx="1008112" cy="39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Até 30/04/14</a:t>
            </a:r>
            <a:endParaRPr lang="pt-BR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o 61"/>
          <p:cNvGrpSpPr/>
          <p:nvPr/>
        </p:nvGrpSpPr>
        <p:grpSpPr>
          <a:xfrm>
            <a:off x="4000496" y="2214554"/>
            <a:ext cx="1119098" cy="1292286"/>
            <a:chOff x="1153664" y="3192208"/>
            <a:chExt cx="1119098" cy="1292286"/>
          </a:xfrm>
        </p:grpSpPr>
        <p:sp>
          <p:nvSpPr>
            <p:cNvPr id="65" name="Retângulo 64"/>
            <p:cNvSpPr/>
            <p:nvPr/>
          </p:nvSpPr>
          <p:spPr bwMode="auto">
            <a:xfrm>
              <a:off x="1153664" y="3501008"/>
              <a:ext cx="1119098" cy="983486"/>
            </a:xfrm>
            <a:prstGeom prst="rect">
              <a:avLst/>
            </a:prstGeom>
            <a:solidFill>
              <a:srgbClr val="2D2D8A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lvl="0" algn="ctr">
                <a:defRPr/>
              </a:pPr>
              <a:r>
                <a:rPr lang="pt-BR" sz="1400" b="1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Desembolso de 30% </a:t>
              </a:r>
            </a:p>
            <a:p>
              <a:pPr lvl="0" algn="ctr">
                <a:defRPr/>
              </a:pPr>
              <a:r>
                <a:rPr lang="pt-BR" sz="1400" b="1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(1ª parcela)</a:t>
              </a:r>
              <a:endParaRPr lang="pt-BR" sz="14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tângulo de cantos arredondados 63"/>
            <p:cNvSpPr/>
            <p:nvPr/>
          </p:nvSpPr>
          <p:spPr>
            <a:xfrm>
              <a:off x="1211174" y="3192208"/>
              <a:ext cx="1008112" cy="396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Até </a:t>
              </a:r>
            </a:p>
            <a:p>
              <a:pPr algn="ctr"/>
              <a:r>
                <a:rPr lang="pt-BR" sz="1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15 dias</a:t>
              </a:r>
              <a:endParaRPr lang="pt-BR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upo 66"/>
          <p:cNvGrpSpPr/>
          <p:nvPr/>
        </p:nvGrpSpPr>
        <p:grpSpPr>
          <a:xfrm>
            <a:off x="5227896" y="2071678"/>
            <a:ext cx="1130054" cy="2944725"/>
            <a:chOff x="444702" y="3104280"/>
            <a:chExt cx="1130054" cy="2944725"/>
          </a:xfrm>
        </p:grpSpPr>
        <p:grpSp>
          <p:nvGrpSpPr>
            <p:cNvPr id="5" name="Grupo 6"/>
            <p:cNvGrpSpPr/>
            <p:nvPr/>
          </p:nvGrpSpPr>
          <p:grpSpPr>
            <a:xfrm>
              <a:off x="444702" y="3406678"/>
              <a:ext cx="1130054" cy="2642327"/>
              <a:chOff x="444702" y="2498142"/>
              <a:chExt cx="1130054" cy="2642327"/>
            </a:xfrm>
          </p:grpSpPr>
          <p:cxnSp>
            <p:nvCxnSpPr>
              <p:cNvPr id="71" name="Conector reto 70"/>
              <p:cNvCxnSpPr/>
              <p:nvPr/>
            </p:nvCxnSpPr>
            <p:spPr bwMode="auto">
              <a:xfrm rot="16200000" flipH="1">
                <a:off x="72675" y="4209892"/>
                <a:ext cx="1857388" cy="3766"/>
              </a:xfrm>
              <a:prstGeom prst="line">
                <a:avLst/>
              </a:prstGeom>
              <a:noFill/>
              <a:ln w="22225" cap="flat" cmpd="sng" algn="ctr">
                <a:solidFill>
                  <a:srgbClr val="BBE0E3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70" name="Retângulo 69"/>
              <p:cNvSpPr/>
              <p:nvPr/>
            </p:nvSpPr>
            <p:spPr bwMode="auto">
              <a:xfrm>
                <a:off x="444702" y="2498142"/>
                <a:ext cx="1130054" cy="983486"/>
              </a:xfrm>
              <a:prstGeom prst="rect">
                <a:avLst/>
              </a:prstGeom>
              <a:solidFill>
                <a:srgbClr val="2D2D8A">
                  <a:lumMod val="5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lvl="0" algn="ctr">
                  <a:defRPr/>
                </a:pPr>
                <a:r>
                  <a:rPr lang="pt-BR" sz="1400" b="1" dirty="0" smtClean="0">
                    <a:solidFill>
                      <a:prstClr val="white"/>
                    </a:solidFill>
                    <a:latin typeface="Calibri" pitchFamily="34" charset="0"/>
                    <a:cs typeface="Calibri" pitchFamily="34" charset="0"/>
                  </a:rPr>
                  <a:t>Desembolso de 30%</a:t>
                </a:r>
              </a:p>
              <a:p>
                <a:pPr lvl="0" algn="ctr">
                  <a:defRPr/>
                </a:pPr>
                <a:r>
                  <a:rPr lang="pt-BR" sz="1400" b="1" dirty="0" smtClean="0">
                    <a:solidFill>
                      <a:prstClr val="white"/>
                    </a:solidFill>
                    <a:latin typeface="Calibri" pitchFamily="34" charset="0"/>
                    <a:cs typeface="Calibri" pitchFamily="34" charset="0"/>
                  </a:rPr>
                  <a:t> (2ª Parcela)</a:t>
                </a:r>
                <a:endParaRPr lang="pt-BR" sz="14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69" name="Retângulo de cantos arredondados 68"/>
            <p:cNvSpPr/>
            <p:nvPr/>
          </p:nvSpPr>
          <p:spPr>
            <a:xfrm>
              <a:off x="501212" y="3104280"/>
              <a:ext cx="1008112" cy="396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Até </a:t>
              </a:r>
            </a:p>
            <a:p>
              <a:pPr algn="ctr"/>
              <a:r>
                <a:rPr lang="pt-BR" sz="1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60 dias</a:t>
              </a:r>
              <a:endParaRPr lang="pt-BR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6"/>
          <p:cNvGrpSpPr/>
          <p:nvPr/>
        </p:nvGrpSpPr>
        <p:grpSpPr>
          <a:xfrm>
            <a:off x="6453898" y="1553259"/>
            <a:ext cx="1212864" cy="3272969"/>
            <a:chOff x="112682" y="2213189"/>
            <a:chExt cx="1212864" cy="3272969"/>
          </a:xfrm>
        </p:grpSpPr>
        <p:cxnSp>
          <p:nvCxnSpPr>
            <p:cNvPr id="75" name="Conector reto 74"/>
            <p:cNvCxnSpPr/>
            <p:nvPr/>
          </p:nvCxnSpPr>
          <p:spPr bwMode="auto">
            <a:xfrm rot="5400000">
              <a:off x="-197580" y="4556670"/>
              <a:ext cx="1858182" cy="794"/>
            </a:xfrm>
            <a:prstGeom prst="line">
              <a:avLst/>
            </a:prstGeom>
            <a:noFill/>
            <a:ln w="22225" cap="flat" cmpd="sng" algn="ctr">
              <a:solidFill>
                <a:srgbClr val="BBE0E3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76" name="Retângulo 75"/>
            <p:cNvSpPr/>
            <p:nvPr/>
          </p:nvSpPr>
          <p:spPr bwMode="auto">
            <a:xfrm>
              <a:off x="112682" y="2213189"/>
              <a:ext cx="1212864" cy="1777416"/>
            </a:xfrm>
            <a:prstGeom prst="rect">
              <a:avLst/>
            </a:prstGeom>
            <a:solidFill>
              <a:srgbClr val="2D2D8A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lvl="0" algn="ctr">
                <a:defRPr/>
              </a:pPr>
              <a:r>
                <a:rPr lang="pt-BR" sz="1400" b="1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Desembolso de 20% </a:t>
              </a:r>
            </a:p>
            <a:p>
              <a:pPr lvl="0" algn="ctr">
                <a:defRPr/>
              </a:pPr>
              <a:r>
                <a:rPr lang="pt-BR" sz="1400" b="1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(3ª Parcela)</a:t>
              </a:r>
            </a:p>
            <a:p>
              <a:pPr lvl="0" algn="ctr">
                <a:defRPr/>
              </a:pPr>
              <a:r>
                <a:rPr lang="pt-BR" sz="1400" b="1" i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Mediante Declaração do Prefeito de Execução de 60%</a:t>
              </a:r>
              <a:endParaRPr lang="pt-BR" sz="1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4" name="Retângulo de cantos arredondados 73"/>
          <p:cNvSpPr/>
          <p:nvPr/>
        </p:nvSpPr>
        <p:spPr>
          <a:xfrm>
            <a:off x="6564284" y="1214422"/>
            <a:ext cx="1008112" cy="3951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Execução 60%</a:t>
            </a:r>
            <a:endParaRPr lang="pt-BR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795454" y="1253232"/>
            <a:ext cx="1296000" cy="3390214"/>
            <a:chOff x="96916" y="2493241"/>
            <a:chExt cx="1296000" cy="3390214"/>
          </a:xfrm>
        </p:grpSpPr>
        <p:cxnSp>
          <p:nvCxnSpPr>
            <p:cNvPr id="80" name="Conector reto 79"/>
            <p:cNvCxnSpPr/>
            <p:nvPr/>
          </p:nvCxnSpPr>
          <p:spPr bwMode="auto">
            <a:xfrm rot="5400000">
              <a:off x="-96409" y="4953967"/>
              <a:ext cx="1858182" cy="794"/>
            </a:xfrm>
            <a:prstGeom prst="line">
              <a:avLst/>
            </a:prstGeom>
            <a:noFill/>
            <a:ln w="22225" cap="flat" cmpd="sng" algn="ctr">
              <a:solidFill>
                <a:srgbClr val="BBE0E3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81" name="Retângulo 80"/>
            <p:cNvSpPr/>
            <p:nvPr/>
          </p:nvSpPr>
          <p:spPr bwMode="auto">
            <a:xfrm>
              <a:off x="96916" y="2493241"/>
              <a:ext cx="1296000" cy="1961454"/>
            </a:xfrm>
            <a:prstGeom prst="rect">
              <a:avLst/>
            </a:prstGeom>
            <a:solidFill>
              <a:srgbClr val="2D2D8A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lvl="0" algn="ctr">
                <a:defRPr/>
              </a:pPr>
              <a:r>
                <a:rPr lang="pt-BR" sz="1400" b="1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Conclusão do Desembolso</a:t>
              </a:r>
            </a:p>
            <a:p>
              <a:pPr lvl="0" algn="ctr">
                <a:defRPr/>
              </a:pPr>
              <a:r>
                <a:rPr lang="pt-BR" sz="1400" b="1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20% restantes</a:t>
              </a:r>
            </a:p>
            <a:p>
              <a:pPr lvl="0" algn="ctr">
                <a:defRPr/>
              </a:pPr>
              <a:r>
                <a:rPr lang="pt-BR" sz="1400" b="1" i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Mediante Apresentação do Termo de Recebimento da Obra</a:t>
              </a:r>
              <a:endParaRPr lang="pt-BR" sz="1400" b="1" i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9" name="Retângulo de cantos arredondados 78"/>
          <p:cNvSpPr/>
          <p:nvPr/>
        </p:nvSpPr>
        <p:spPr>
          <a:xfrm>
            <a:off x="7902348" y="928670"/>
            <a:ext cx="1008112" cy="39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Até 30/04/15</a:t>
            </a:r>
            <a:endParaRPr lang="pt-BR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Retângulo 81"/>
          <p:cNvSpPr/>
          <p:nvPr/>
        </p:nvSpPr>
        <p:spPr bwMode="auto">
          <a:xfrm>
            <a:off x="2738522" y="2880982"/>
            <a:ext cx="1119098" cy="983486"/>
          </a:xfrm>
          <a:prstGeom prst="rect">
            <a:avLst/>
          </a:prstGeom>
          <a:solidFill>
            <a:srgbClr val="2D2D8A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vl="0" algn="ctr">
              <a:defRPr/>
            </a:pPr>
            <a:r>
              <a:rPr lang="pt-BR" sz="14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Aprovação dos Planos de Trabalho Municipal</a:t>
            </a:r>
            <a:endParaRPr lang="pt-BR" sz="14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Retângulo de cantos arredondados 82"/>
          <p:cNvSpPr/>
          <p:nvPr/>
        </p:nvSpPr>
        <p:spPr>
          <a:xfrm>
            <a:off x="2770660" y="2532934"/>
            <a:ext cx="1008112" cy="39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Até </a:t>
            </a:r>
          </a:p>
          <a:p>
            <a:pPr algn="ctr"/>
            <a:r>
              <a:rPr lang="pt-BR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30 dias</a:t>
            </a:r>
            <a:endParaRPr lang="pt-BR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Retângulo 88"/>
          <p:cNvSpPr/>
          <p:nvPr/>
        </p:nvSpPr>
        <p:spPr bwMode="auto">
          <a:xfrm>
            <a:off x="119456" y="3023420"/>
            <a:ext cx="1119098" cy="983486"/>
          </a:xfrm>
          <a:prstGeom prst="rect">
            <a:avLst/>
          </a:prstGeom>
          <a:solidFill>
            <a:srgbClr val="2D2D8A">
              <a:lumMod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vl="0" algn="ctr">
              <a:defRPr/>
            </a:pPr>
            <a:r>
              <a:rPr lang="pt-BR" sz="14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Lançamento do FEM 2014</a:t>
            </a:r>
            <a:endParaRPr lang="pt-BR" sz="14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etângulo de cantos arredondados 89"/>
          <p:cNvSpPr/>
          <p:nvPr/>
        </p:nvSpPr>
        <p:spPr>
          <a:xfrm>
            <a:off x="176966" y="2714620"/>
            <a:ext cx="1008112" cy="39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17/03/14</a:t>
            </a:r>
            <a:endParaRPr lang="pt-BR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CaixaDeTexto 131"/>
          <p:cNvSpPr txBox="1">
            <a:spLocks noChangeArrowheads="1"/>
          </p:cNvSpPr>
          <p:nvPr/>
        </p:nvSpPr>
        <p:spPr bwMode="auto">
          <a:xfrm>
            <a:off x="71406" y="4286256"/>
            <a:ext cx="797240" cy="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80" rIns="91362" bIns="45680">
            <a:spAutoFit/>
          </a:bodyPr>
          <a:lstStyle/>
          <a:p>
            <a:pPr algn="l" rtl="0"/>
            <a:r>
              <a:rPr lang="pt-BR" b="1" kern="1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Março</a:t>
            </a:r>
            <a:endParaRPr lang="pt-BR" b="1" kern="12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3" name="CaixaDeTexto 131"/>
          <p:cNvSpPr txBox="1">
            <a:spLocks noChangeArrowheads="1"/>
          </p:cNvSpPr>
          <p:nvPr/>
        </p:nvSpPr>
        <p:spPr bwMode="auto">
          <a:xfrm>
            <a:off x="4031137" y="3877783"/>
            <a:ext cx="755177" cy="36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2" tIns="45680" rIns="91362" bIns="45680">
            <a:spAutoFit/>
          </a:bodyPr>
          <a:lstStyle/>
          <a:p>
            <a:pPr algn="l" rtl="0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Junho</a:t>
            </a:r>
            <a:endParaRPr lang="pt-BR" b="1" kern="12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1" name="Picture 2" descr="C:\Users\canton.bragawu\Desktop\FEM marca_transpar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312"/>
            <a:ext cx="897297" cy="938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C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85851" y="1390600"/>
            <a:ext cx="7500991" cy="2624163"/>
          </a:xfrm>
          <a:prstGeom prst="rect">
            <a:avLst/>
          </a:prstGeom>
          <a:noFill/>
        </p:spPr>
        <p:txBody>
          <a:bodyPr wrap="square" lIns="129903" tIns="64952" rIns="129903" bIns="64952" rtlCol="0">
            <a:spAutoFit/>
          </a:bodyPr>
          <a:lstStyle/>
          <a:p>
            <a:pPr algn="r"/>
            <a:endParaRPr lang="pt-BR" sz="4500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r"/>
            <a:r>
              <a:rPr lang="pt-BR" sz="45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  <a:p>
            <a:pPr algn="r"/>
            <a:r>
              <a:rPr lang="pt-BR" sz="72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FEM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652120" y="908720"/>
            <a:ext cx="3312368" cy="26642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835696" y="908720"/>
            <a:ext cx="3312368" cy="26642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877" y="980728"/>
            <a:ext cx="3078171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80728"/>
            <a:ext cx="3077022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23528" y="3717032"/>
            <a:ext cx="5184576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1000"/>
              </a:spcBef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Em 1985, 80% da tributação era partilhada com Estados e Municípios. </a:t>
            </a:r>
          </a:p>
          <a:p>
            <a:pPr marL="269875" indent="-269875">
              <a:spcBef>
                <a:spcPts val="1000"/>
              </a:spcBef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Em 2003, os recursos partilhados caíram para 40%</a:t>
            </a:r>
          </a:p>
          <a:p>
            <a:pPr marL="269875" indent="-269875">
              <a:spcBef>
                <a:spcPts val="1000"/>
              </a:spcBef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Em dezembro de 2012, esse percentual atingiu apenas 36,36%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652120" y="3717032"/>
            <a:ext cx="3312368" cy="26642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25312"/>
            <a:ext cx="3070513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de cantos arredondados 9"/>
          <p:cNvSpPr/>
          <p:nvPr/>
        </p:nvSpPr>
        <p:spPr>
          <a:xfrm>
            <a:off x="320448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0448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7504" y="1052736"/>
            <a:ext cx="2664296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1000"/>
              </a:spcBef>
              <a:buFont typeface="Wingdings" pitchFamily="2" charset="2"/>
              <a:buChar char="ü"/>
            </a:pPr>
            <a:r>
              <a:rPr lang="pt-BR" sz="1900" b="1" dirty="0" smtClean="0">
                <a:latin typeface="Calibri" pitchFamily="34" charset="0"/>
                <a:cs typeface="Calibri" pitchFamily="34" charset="0"/>
              </a:rPr>
              <a:t>Crescimento da carga tributária da União, em % do PIB, desde a promulgação da Constituição (1988 a 2011) -57,2%</a:t>
            </a:r>
          </a:p>
          <a:p>
            <a:pPr marL="269875" indent="-269875">
              <a:spcBef>
                <a:spcPts val="1000"/>
              </a:spcBef>
              <a:buFont typeface="Wingdings" pitchFamily="2" charset="2"/>
              <a:buChar char="ü"/>
            </a:pPr>
            <a:r>
              <a:rPr lang="pt-BR" sz="1900" b="1" dirty="0" smtClean="0">
                <a:latin typeface="Calibri" pitchFamily="34" charset="0"/>
                <a:cs typeface="Calibri" pitchFamily="34" charset="0"/>
              </a:rPr>
              <a:t>Desde a implantação do Plano Real (1994 a 2011) - 32,5%</a:t>
            </a:r>
          </a:p>
          <a:p>
            <a:pPr marL="269875" indent="-269875">
              <a:spcBef>
                <a:spcPts val="1000"/>
              </a:spcBef>
              <a:buFont typeface="Wingdings" pitchFamily="2" charset="2"/>
              <a:buChar char="ü"/>
            </a:pPr>
            <a:r>
              <a:rPr lang="pt-BR" sz="1900" b="1" dirty="0" smtClean="0">
                <a:latin typeface="Calibri" pitchFamily="34" charset="0"/>
                <a:cs typeface="Calibri" pitchFamily="34" charset="0"/>
              </a:rPr>
              <a:t>Crescimento das Contribuições Sociais – não compartilhadas com as Unidades </a:t>
            </a:r>
            <a:r>
              <a:rPr lang="pt-BR" sz="1900" b="1" dirty="0" err="1" smtClean="0">
                <a:latin typeface="Calibri" pitchFamily="34" charset="0"/>
                <a:cs typeface="Calibri" pitchFamily="34" charset="0"/>
              </a:rPr>
              <a:t>Subnacionais</a:t>
            </a:r>
            <a:endParaRPr lang="pt-BR" sz="19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441" y="1628800"/>
            <a:ext cx="5963047" cy="412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5857702" y="908720"/>
            <a:ext cx="293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CARGA TRIBUTÁRIA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20448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50480" y="908720"/>
            <a:ext cx="8237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RECEITAS DA UNIÃO – TRIBUTÁRIAS E DE CONTRIBUIÇÕES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842606" cy="45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0384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486" y="908720"/>
            <a:ext cx="8952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TRANSFERÊNCIAS CONSTITUCIONAIS E RECEITAS TRIBUTÁRIAS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712" y="1484784"/>
            <a:ext cx="7489752" cy="458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0448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22987" y="908720"/>
            <a:ext cx="516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POLÍTICAS PÚBLICAS – SAÚDE - 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3212976"/>
            <a:ext cx="14401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Fonte: </a:t>
            </a:r>
            <a:r>
              <a:rPr lang="it-IT" sz="1200" i="1" dirty="0" smtClean="0"/>
              <a:t>PIOLA, S. F. et al.</a:t>
            </a:r>
            <a:r>
              <a:rPr lang="pt-BR" sz="1200" i="1" dirty="0" smtClean="0"/>
              <a:t> </a:t>
            </a:r>
            <a:r>
              <a:rPr lang="pt-BR" sz="1200" b="1" i="1" dirty="0" smtClean="0"/>
              <a:t>Financiamento do Sistema Único de Saúde: Trajetória Recente</a:t>
            </a:r>
          </a:p>
          <a:p>
            <a:r>
              <a:rPr lang="pt-BR" sz="1200" b="1" i="1" dirty="0" smtClean="0"/>
              <a:t>e Cenários para o Futuro</a:t>
            </a:r>
            <a:r>
              <a:rPr lang="pt-BR" sz="1200" i="1" dirty="0" smtClean="0"/>
              <a:t>. Análise Econômica, Porto Alegre, ano 30, n. especial, p. 9-33, set. 2012</a:t>
            </a:r>
            <a:endParaRPr lang="pt-BR" sz="1200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6807274" cy="46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20448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40383" y="908720"/>
            <a:ext cx="624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GASTOS COM SAÚDE – ENTES FEDERATIVOS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396384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3396384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1340768"/>
            <a:ext cx="3396415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51520" y="4077072"/>
            <a:ext cx="46805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Descentralizou competências</a:t>
            </a:r>
          </a:p>
          <a:p>
            <a:pPr marL="727075" lvl="1" indent="-269875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Servidores Públicos Federais da Saúde</a:t>
            </a:r>
          </a:p>
          <a:p>
            <a:pPr marL="1184275" lvl="2" indent="-269875">
              <a:spcBef>
                <a:spcPts val="300"/>
              </a:spcBef>
              <a:buFont typeface="Arial" pitchFamily="34" charset="0"/>
              <a:buChar char="•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1988 – cerca de 800 mil</a:t>
            </a:r>
          </a:p>
          <a:p>
            <a:pPr marL="1184275" lvl="2" indent="-269875">
              <a:spcBef>
                <a:spcPts val="300"/>
              </a:spcBef>
              <a:buFont typeface="Arial" pitchFamily="34" charset="0"/>
              <a:buChar char="•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2012 – menos de 40 mil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0448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67837" y="908720"/>
            <a:ext cx="6420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POLÍTICAS PÚBLICAS – EDUCAÇÃO - FUNDEB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30689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Fonte: Controladoria Geral do Estado</a:t>
            </a:r>
            <a:endParaRPr lang="pt-BR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545" y="1484784"/>
            <a:ext cx="71507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204488" y="83710"/>
            <a:ext cx="5760000" cy="57600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1000"/>
                </a:schemeClr>
              </a:gs>
              <a:gs pos="80000">
                <a:schemeClr val="accent1">
                  <a:shade val="93000"/>
                  <a:satMod val="130000"/>
                  <a:alpha val="1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PACTO FEDERATIVO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67837" y="908720"/>
            <a:ext cx="6420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POLÍTICAS PÚBLICAS – EDUCAÇÃO - FUNDEB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9752" y="5805263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/>
              <a:t>Fonte: Controladoria Geral do Estado</a:t>
            </a:r>
            <a:endParaRPr lang="pt-BR" sz="1200" i="1" dirty="0"/>
          </a:p>
        </p:txBody>
      </p:sp>
      <p:sp>
        <p:nvSpPr>
          <p:cNvPr id="7" name="Retângulo 6"/>
          <p:cNvSpPr/>
          <p:nvPr/>
        </p:nvSpPr>
        <p:spPr>
          <a:xfrm>
            <a:off x="2213614" y="1340768"/>
            <a:ext cx="65918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Financiamento da Educação em Pernambuco</a:t>
            </a:r>
          </a:p>
          <a:p>
            <a:pPr algn="r"/>
            <a:r>
              <a:rPr lang="pt-BR" sz="2000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Aporte dos Entes Federativos - Série Histórica</a:t>
            </a:r>
          </a:p>
          <a:p>
            <a:pPr algn="r"/>
            <a:r>
              <a:rPr lang="pt-BR" b="1" dirty="0" smtClean="0">
                <a:ln w="1905"/>
                <a:solidFill>
                  <a:srgbClr val="002060"/>
                </a:solidFill>
                <a:latin typeface="Trebuchet MS" pitchFamily="34" charset="0"/>
              </a:rPr>
              <a:t>Valores em milhões de reais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827584" y="2564904"/>
          <a:ext cx="8064897" cy="30963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6219"/>
                <a:gridCol w="958113"/>
                <a:gridCol w="958113"/>
                <a:gridCol w="958113"/>
                <a:gridCol w="958113"/>
                <a:gridCol w="958113"/>
                <a:gridCol w="958113"/>
              </a:tblGrid>
              <a:tr h="619269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6192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latin typeface="Calibri" pitchFamily="34" charset="0"/>
                          <a:cs typeface="Calibri" pitchFamily="34" charset="0"/>
                        </a:rPr>
                        <a:t>ESTADO PARA REDE ESTADUAL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627.615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908.493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1.092.718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1.247.948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1.501.703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1.564.097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6192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latin typeface="Calibri" pitchFamily="34" charset="0"/>
                          <a:cs typeface="Calibri" pitchFamily="34" charset="0"/>
                        </a:rPr>
                        <a:t>ESTADO PARA REDES MUNICIPAIS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501.201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560.420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597.373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727.063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862.475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934.784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6192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latin typeface="Calibri" pitchFamily="34" charset="0"/>
                          <a:cs typeface="Calibri" pitchFamily="34" charset="0"/>
                        </a:rPr>
                        <a:t>MUNICÍPIOS PARA REDES MUNICIPAIS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552.664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735.743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837.594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962.028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1.178.409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1.218.079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619269">
                <a:tc>
                  <a:txBody>
                    <a:bodyPr/>
                    <a:lstStyle/>
                    <a:p>
                      <a:pPr marL="0" algn="ctr" defTabSz="914002" rtl="0" eaLnBrk="1" fontAlgn="b" latinLnBrk="0" hangingPunct="1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COMPLEMENTAÇÃO UNIÃO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002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14.317 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002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69.063 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002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179.325 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002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79.543 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002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250.825 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002" rtl="0" eaLnBrk="1" fontAlgn="b" latinLnBrk="0" hangingPunct="1"/>
                      <a:r>
                        <a:rPr lang="pt-BR" sz="1600" u="none" strike="noStrike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225.002 </a:t>
                      </a:r>
                      <a:endParaRPr lang="pt-BR" sz="1600" u="none" strike="noStrike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8502</TotalTime>
  <Words>804</Words>
  <Application>Microsoft Office PowerPoint</Application>
  <PresentationFormat>Apresentação na tela (4:3)</PresentationFormat>
  <Paragraphs>214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otavio.barros</dc:creator>
  <cp:lastModifiedBy>fred.amancio</cp:lastModifiedBy>
  <cp:revision>473</cp:revision>
  <dcterms:created xsi:type="dcterms:W3CDTF">2011-07-25T12:34:45Z</dcterms:created>
  <dcterms:modified xsi:type="dcterms:W3CDTF">2014-03-27T20:13:59Z</dcterms:modified>
</cp:coreProperties>
</file>